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9" r:id="rId3"/>
    <p:sldId id="270" r:id="rId4"/>
    <p:sldId id="272" r:id="rId5"/>
    <p:sldId id="291" r:id="rId6"/>
    <p:sldId id="292" r:id="rId7"/>
    <p:sldId id="274" r:id="rId8"/>
    <p:sldId id="263" r:id="rId9"/>
    <p:sldId id="276" r:id="rId10"/>
    <p:sldId id="295" r:id="rId11"/>
    <p:sldId id="297" r:id="rId12"/>
    <p:sldId id="298" r:id="rId13"/>
    <p:sldId id="296" r:id="rId14"/>
    <p:sldId id="299" r:id="rId15"/>
    <p:sldId id="300" r:id="rId16"/>
    <p:sldId id="301" r:id="rId17"/>
    <p:sldId id="302" r:id="rId18"/>
    <p:sldId id="286" r:id="rId19"/>
    <p:sldId id="303" r:id="rId20"/>
    <p:sldId id="304" r:id="rId21"/>
    <p:sldId id="305" r:id="rId22"/>
    <p:sldId id="306" r:id="rId23"/>
    <p:sldId id="308" r:id="rId24"/>
    <p:sldId id="309" r:id="rId25"/>
    <p:sldId id="310" r:id="rId26"/>
    <p:sldId id="311" r:id="rId27"/>
    <p:sldId id="312" r:id="rId28"/>
    <p:sldId id="315" r:id="rId29"/>
    <p:sldId id="316" r:id="rId30"/>
    <p:sldId id="313" r:id="rId31"/>
    <p:sldId id="267" r:id="rId32"/>
    <p:sldId id="266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25C"/>
    <a:srgbClr val="00616F"/>
    <a:srgbClr val="00ADBA"/>
    <a:srgbClr val="A1345F"/>
    <a:srgbClr val="863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3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A6168-DB00-425C-BD24-055CD51D26B8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34115-1A68-426E-BE48-D5038D5631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78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2BD2-5A9E-681A-A65C-5265760B4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6E09F-3E21-EFBC-2C74-116B16D18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F5134-75B4-E6CC-2985-42544FB3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726E-5B88-433E-9D6F-CE5E8154DC98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C42EA-A1E7-6D37-C638-EF84896B0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A0530-279F-C9C2-9E3F-81A6FF47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CC9B-8B76-41EB-97D8-C7D2D1FF9E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01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C275-54B8-5A0D-95D3-9A7FF5CC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28120-BBA7-BFA4-6267-8536787B5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6932E-FBF1-90E4-812D-D3DAB3E8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726E-5B88-433E-9D6F-CE5E8154DC98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17A61-5ADE-DA5B-7F83-949FF82D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BCB49-24F9-9835-A433-DFC03CB6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CC9B-8B76-41EB-97D8-C7D2D1FF9E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7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7BFB0-223D-FDDF-8D6D-F39210584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E3509-F707-1735-1606-0F7042629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E4213-2C9B-E0A4-2F5D-CD382DA2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726E-5B88-433E-9D6F-CE5E8154DC98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D611F-5A30-A5D7-C63A-1C624714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E6FAC-C805-4D5F-E496-B9CC4110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CC9B-8B76-41EB-97D8-C7D2D1FF9E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83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1F57-BE2C-61D2-C701-479DC5035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1F19C-A35E-25C3-B097-3AF76D0F2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F3310-6B25-B944-6472-A8397720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726E-5B88-433E-9D6F-CE5E8154DC98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3AD7E-7CA4-26C0-CF4B-9F4B642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C6B06-58E2-6CCD-DBF6-8C385FE5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CC9B-8B76-41EB-97D8-C7D2D1FF9E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76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B532-0480-74D8-B87D-7F40A0C1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AE0C3-A3C3-BB14-6670-357D9D817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611EC-DE00-D9C7-A4C1-278296A5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726E-5B88-433E-9D6F-CE5E8154DC98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BF28A-90FF-D316-3918-F6C81CE2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DAB83-4BA1-F479-99B5-A6AD2197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CC9B-8B76-41EB-97D8-C7D2D1FF9E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46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7E84-1737-7359-0D40-031476C2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451C-79FF-335D-A38F-43AA09C6B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7AB8E-A76D-C7AB-C8B5-7297E6757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8742F-A167-75E7-B188-B2914C47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726E-5B88-433E-9D6F-CE5E8154DC98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638AD-F59E-8F80-9A34-E1DCC12B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F7E47-7CA0-FD4D-1BFC-A3A2B7C9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CC9B-8B76-41EB-97D8-C7D2D1FF9E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03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26B2-5384-1CB0-CC5A-ACB1ECCF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3D78C-F8CC-5CF6-085E-64F41198F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42B8B-6FB2-8607-C400-D19A957D6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80672-FFB5-FDDC-09AB-60FE7F1F3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CB22D-BB32-FBDF-EE39-0C0C36550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CB3698-E2EB-6123-AD31-1CDBF51B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726E-5B88-433E-9D6F-CE5E8154DC98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A990B-052A-2A16-63B0-FBC7976E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475A96-821D-0C76-09F6-4AB10E92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CC9B-8B76-41EB-97D8-C7D2D1FF9E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67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8C90-1082-E3B2-158D-C92C9098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319C3-09B3-72CD-9D23-B2109157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726E-5B88-433E-9D6F-CE5E8154DC98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D54F6-1B72-75C6-0026-D01B9581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9A2B6-445B-E170-0EBA-8C3066A4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CC9B-8B76-41EB-97D8-C7D2D1FF9E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41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D5563C-4C82-4E31-A5E4-1B54819A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726E-5B88-433E-9D6F-CE5E8154DC98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39729-23F7-7C7D-3C88-14221C7E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9F498-EB42-E0F4-476E-B502456E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CC9B-8B76-41EB-97D8-C7D2D1FF9E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824C-94CE-AC73-ACB9-36BF8E99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2C77F-D9D5-3AD6-92B3-9D508F4C9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17FD6-D79B-F5C8-FF10-4852A4D41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551B2-D2DF-B0CB-5CB1-C30CF560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726E-5B88-433E-9D6F-CE5E8154DC98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3251B-8B5E-7C0B-13BA-C87445619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6F0F2-3B4B-EF7A-9AEC-62D3A1E6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CC9B-8B76-41EB-97D8-C7D2D1FF9E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80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13D0-87EB-0BEE-1F46-9A4C61CC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722EC-4C5D-4F46-68E0-98305126A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07B27-3174-339B-9533-E50222744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EF8C8-2DC8-0ECF-8CF3-F43FF559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726E-5B88-433E-9D6F-CE5E8154DC98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B8BCC-5C9C-AF96-0088-EB19EEA2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8799A-E2DA-D5CE-238B-D16C4127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CC9B-8B76-41EB-97D8-C7D2D1FF9E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97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5BD94-D18C-754E-1D3B-20EACB1A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B0CBA-19F5-F4D2-5ECE-4F4035302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1743-8E63-7985-B08B-A24EB10D6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F726E-5B88-433E-9D6F-CE5E8154DC98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6E13F-01F0-FE81-CF4A-A5D2AF251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663D1-0484-113A-68BD-1F3E8F07C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6CC9B-8B76-41EB-97D8-C7D2D1FF9E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86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7XqodHqTDct9cj3l6ECvWQ" TargetMode="External"/><Relationship Id="rId3" Type="http://schemas.openxmlformats.org/officeDocument/2006/relationships/hyperlink" Target="https://www.networkpages.nl/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.j.starreveld@uva.nl" TargetMode="External"/><Relationship Id="rId11" Type="http://schemas.openxmlformats.org/officeDocument/2006/relationships/image" Target="../media/image34.png"/><Relationship Id="rId5" Type="http://schemas.openxmlformats.org/officeDocument/2006/relationships/hyperlink" Target="mailto:editor@networkpages.nl" TargetMode="External"/><Relationship Id="rId10" Type="http://schemas.openxmlformats.org/officeDocument/2006/relationships/hyperlink" Target="https://www.linkedin.com/company/network-pages/" TargetMode="External"/><Relationship Id="rId4" Type="http://schemas.openxmlformats.org/officeDocument/2006/relationships/hyperlink" Target="http://www.onderwijs.networkpages.nl/" TargetMode="External"/><Relationship Id="rId9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3E22E-1375-EBDD-03B9-A756BEE9A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2" y="5116991"/>
            <a:ext cx="4015331" cy="1618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61569-FCCA-F9A9-68B8-34B1B381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2728"/>
            <a:ext cx="12192000" cy="2095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ED89DA-AB6B-E7F9-9ABD-7FDD21C9E8CE}"/>
              </a:ext>
            </a:extLst>
          </p:cNvPr>
          <p:cNvSpPr txBox="1"/>
          <p:nvPr/>
        </p:nvSpPr>
        <p:spPr>
          <a:xfrm>
            <a:off x="1656200" y="337672"/>
            <a:ext cx="86115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8632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NETWORKS goes to school 2024</a:t>
            </a:r>
          </a:p>
          <a:p>
            <a:pPr algn="ctr"/>
            <a:r>
              <a:rPr lang="en-US" sz="4000" dirty="0">
                <a:solidFill>
                  <a:srgbClr val="A1345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Eindhoven University of Technology</a:t>
            </a:r>
          </a:p>
          <a:p>
            <a:pPr algn="ctr"/>
            <a:r>
              <a:rPr lang="en-US" sz="2800" dirty="0">
                <a:solidFill>
                  <a:srgbClr val="A1345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Thursday 7</a:t>
            </a:r>
            <a:r>
              <a:rPr lang="en-US" sz="2800" baseline="30000" dirty="0">
                <a:solidFill>
                  <a:srgbClr val="A1345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2800" dirty="0">
                <a:solidFill>
                  <a:srgbClr val="A1345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November</a:t>
            </a:r>
          </a:p>
          <a:p>
            <a:pPr algn="ctr"/>
            <a:r>
              <a:rPr lang="en-US" sz="2800" dirty="0">
                <a:solidFill>
                  <a:srgbClr val="A1345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Nicos Starreveld, Koen van den Berk, Jiesen Wang</a:t>
            </a:r>
            <a:endParaRPr lang="nl-NL" sz="2800" dirty="0">
              <a:solidFill>
                <a:srgbClr val="A1345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TU Eindhoven werkt het meest samen met industrie - ProcessControl">
            <a:extLst>
              <a:ext uri="{FF2B5EF4-FFF2-40B4-BE49-F238E27FC236}">
                <a16:creationId xmlns:a16="http://schemas.microsoft.com/office/drawing/2014/main" id="{E2B17525-C132-6A92-E716-5F9E7EB49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29" y="5530467"/>
            <a:ext cx="1827506" cy="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WI in Bedrijf - Technology for Tomorrow - CLICKNL">
            <a:extLst>
              <a:ext uri="{FF2B5EF4-FFF2-40B4-BE49-F238E27FC236}">
                <a16:creationId xmlns:a16="http://schemas.microsoft.com/office/drawing/2014/main" id="{9BD90F56-1447-CCFB-1426-90394C767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451" y="5219548"/>
            <a:ext cx="2409549" cy="13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3B716-75DF-0789-5E07-D46A1C982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391" y="5362235"/>
            <a:ext cx="2599522" cy="11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1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93A6F-10AF-A035-2519-C80E3C35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68" y="5414610"/>
            <a:ext cx="8424231" cy="1443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141792-E598-08FF-F3FB-2F42E17660B3}"/>
              </a:ext>
            </a:extLst>
          </p:cNvPr>
          <p:cNvSpPr txBox="1"/>
          <p:nvPr/>
        </p:nvSpPr>
        <p:spPr>
          <a:xfrm>
            <a:off x="242370" y="1348954"/>
            <a:ext cx="49454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A </a:t>
            </a:r>
            <a:r>
              <a:rPr lang="en-US" sz="2000" b="1" dirty="0">
                <a:solidFill>
                  <a:srgbClr val="737373"/>
                </a:solidFill>
                <a:latin typeface="Roboto" panose="02000000000000000000" pitchFamily="2" charset="0"/>
              </a:rPr>
              <a:t>random variable X </a:t>
            </a: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is a variable whose possible values are outcomes of a random experiment. 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We will also use the term stochastic as a synonym for random.</a:t>
            </a:r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F1060-FB42-F610-4617-05CA83291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3" y="5414610"/>
            <a:ext cx="3532741" cy="14243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70" y="88135"/>
            <a:ext cx="727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16F"/>
                </a:solidFill>
              </a:rPr>
              <a:t>Probability theory</a:t>
            </a:r>
            <a:endParaRPr lang="nl-NL" sz="3600" dirty="0">
              <a:solidFill>
                <a:srgbClr val="00616F"/>
              </a:solidFill>
            </a:endParaRPr>
          </a:p>
        </p:txBody>
      </p:sp>
      <p:pic>
        <p:nvPicPr>
          <p:cNvPr id="1026" name="Picture 2" descr="dicehistogram">
            <a:extLst>
              <a:ext uri="{FF2B5EF4-FFF2-40B4-BE49-F238E27FC236}">
                <a16:creationId xmlns:a16="http://schemas.microsoft.com/office/drawing/2014/main" id="{7778A5A0-D755-54F6-2754-8E489E5A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032664"/>
            <a:ext cx="56578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16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93A6F-10AF-A035-2519-C80E3C35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68" y="5414610"/>
            <a:ext cx="8424231" cy="14433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/>
              <p:nvPr/>
            </p:nvSpPr>
            <p:spPr>
              <a:xfrm>
                <a:off x="242370" y="1348954"/>
                <a:ext cx="4945450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 random variable X is called discrete when it can take countable many values.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X is equal to k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. We denote this by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73737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3737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3737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sz="2000" b="0" i="1" smtClean="0">
                          <a:solidFill>
                            <a:srgbClr val="73737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nl-NL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0" y="1348954"/>
                <a:ext cx="4945450" cy="2862322"/>
              </a:xfrm>
              <a:prstGeom prst="rect">
                <a:avLst/>
              </a:prstGeom>
              <a:blipFill>
                <a:blip r:embed="rId3"/>
                <a:stretch>
                  <a:fillRect l="-1356" t="-8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09F1060-FB42-F610-4617-05CA83291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3" y="5414610"/>
            <a:ext cx="3532741" cy="14243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70" y="88135"/>
            <a:ext cx="727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16F"/>
                </a:solidFill>
              </a:rPr>
              <a:t>Probability theory</a:t>
            </a:r>
            <a:endParaRPr lang="nl-NL" sz="3600" dirty="0">
              <a:solidFill>
                <a:srgbClr val="00616F"/>
              </a:solidFill>
            </a:endParaRPr>
          </a:p>
        </p:txBody>
      </p:sp>
      <p:pic>
        <p:nvPicPr>
          <p:cNvPr id="1026" name="Picture 2" descr="dicehistogram">
            <a:extLst>
              <a:ext uri="{FF2B5EF4-FFF2-40B4-BE49-F238E27FC236}">
                <a16:creationId xmlns:a16="http://schemas.microsoft.com/office/drawing/2014/main" id="{7778A5A0-D755-54F6-2754-8E489E5A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032664"/>
            <a:ext cx="56578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93A6F-10AF-A035-2519-C80E3C35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68" y="5414610"/>
            <a:ext cx="8424231" cy="14433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/>
              <p:nvPr/>
            </p:nvSpPr>
            <p:spPr>
              <a:xfrm>
                <a:off x="242370" y="1348954"/>
                <a:ext cx="4945450" cy="4483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 random variable X is called continuous when it can take continuously many possible values.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We can’t talk about the exact value of X. We can quantify the probability that X lies in a range [</a:t>
                </a:r>
                <a:r>
                  <a:rPr lang="en-US" sz="2000" dirty="0" err="1">
                    <a:solidFill>
                      <a:srgbClr val="737373"/>
                    </a:solidFill>
                    <a:latin typeface="Roboto" panose="02000000000000000000" pitchFamily="2" charset="0"/>
                  </a:rPr>
                  <a:t>a,b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].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We denote this by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73737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3737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3737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3737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3737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73737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73737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rgbClr val="73737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sz="2000" b="0" i="1" smtClean="0">
                          <a:solidFill>
                            <a:srgbClr val="73737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nl-NL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0" y="1348954"/>
                <a:ext cx="4945450" cy="4483792"/>
              </a:xfrm>
              <a:prstGeom prst="rect">
                <a:avLst/>
              </a:prstGeom>
              <a:blipFill>
                <a:blip r:embed="rId3"/>
                <a:stretch>
                  <a:fillRect l="-1356" t="-543" r="-6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09F1060-FB42-F610-4617-05CA83291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3" y="5414610"/>
            <a:ext cx="3532741" cy="14243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70" y="88135"/>
            <a:ext cx="727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16F"/>
                </a:solidFill>
              </a:rPr>
              <a:t>Probability theory</a:t>
            </a:r>
            <a:endParaRPr lang="nl-NL" sz="3600" dirty="0">
              <a:solidFill>
                <a:srgbClr val="00616F"/>
              </a:solidFill>
            </a:endParaRPr>
          </a:p>
        </p:txBody>
      </p:sp>
      <p:pic>
        <p:nvPicPr>
          <p:cNvPr id="1026" name="Picture 2" descr="dicehistogram">
            <a:extLst>
              <a:ext uri="{FF2B5EF4-FFF2-40B4-BE49-F238E27FC236}">
                <a16:creationId xmlns:a16="http://schemas.microsoft.com/office/drawing/2014/main" id="{7778A5A0-D755-54F6-2754-8E489E5A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032664"/>
            <a:ext cx="56578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4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93A6F-10AF-A035-2519-C80E3C35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68" y="5414610"/>
            <a:ext cx="8424231" cy="14433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/>
              <p:nvPr/>
            </p:nvSpPr>
            <p:spPr>
              <a:xfrm>
                <a:off x="242370" y="1348954"/>
                <a:ext cx="4945450" cy="3866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For a random variable X, discrete or continuous, we define the expectation, or expected value, as the average of all independent </a:t>
                </a:r>
                <a:r>
                  <a:rPr lang="en-US" sz="2000" dirty="0" err="1">
                    <a:solidFill>
                      <a:srgbClr val="737373"/>
                    </a:solidFill>
                    <a:latin typeface="Roboto" panose="02000000000000000000" pitchFamily="2" charset="0"/>
                  </a:rPr>
                  <a:t>realisations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 of the random variable.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We denote the expectation of X by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.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Discrete: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2000" b="0" dirty="0">
                  <a:solidFill>
                    <a:srgbClr val="737373"/>
                  </a:solidFill>
                  <a:latin typeface="Roboto" panose="02000000000000000000" pitchFamily="2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Continuous: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0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0" y="1348954"/>
                <a:ext cx="4945450" cy="3866892"/>
              </a:xfrm>
              <a:prstGeom prst="rect">
                <a:avLst/>
              </a:prstGeom>
              <a:blipFill>
                <a:blip r:embed="rId3"/>
                <a:stretch>
                  <a:fillRect l="-1356" t="-630" b="-141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09F1060-FB42-F610-4617-05CA83291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3" y="5414610"/>
            <a:ext cx="3532741" cy="14243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70" y="88135"/>
            <a:ext cx="727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16F"/>
                </a:solidFill>
              </a:rPr>
              <a:t>Probability theory</a:t>
            </a:r>
            <a:endParaRPr lang="nl-NL" sz="3600" dirty="0">
              <a:solidFill>
                <a:srgbClr val="00616F"/>
              </a:solidFill>
            </a:endParaRPr>
          </a:p>
        </p:txBody>
      </p:sp>
      <p:pic>
        <p:nvPicPr>
          <p:cNvPr id="1026" name="Picture 2" descr="dicehistogram">
            <a:extLst>
              <a:ext uri="{FF2B5EF4-FFF2-40B4-BE49-F238E27FC236}">
                <a16:creationId xmlns:a16="http://schemas.microsoft.com/office/drawing/2014/main" id="{7778A5A0-D755-54F6-2754-8E489E5A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032664"/>
            <a:ext cx="56578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9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93A6F-10AF-A035-2519-C80E3C35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68" y="5414610"/>
            <a:ext cx="8424231" cy="14433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/>
              <p:nvPr/>
            </p:nvSpPr>
            <p:spPr>
              <a:xfrm>
                <a:off x="242370" y="1348954"/>
                <a:ext cx="4945450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 </a:t>
                </a:r>
                <a:r>
                  <a:rPr lang="en-US" sz="2000" b="1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geometric random variable 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describes the number of failures in a sequence of random experiments, each asking a yes-no question, until the first success.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 success occurs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i="1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?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ompute</m:t>
                    </m:r>
                    <m:r>
                      <a:rPr lang="en-US" sz="2000" b="0" i="0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b="0" dirty="0">
                    <a:solidFill>
                      <a:srgbClr val="737373"/>
                    </a:solidFill>
                    <a:latin typeface="Roboto" panose="02000000000000000000" pitchFamily="2" charset="0"/>
                    <a:ea typeface="Cambria Math" panose="02040503050406030204" pitchFamily="18" charset="0"/>
                  </a:rPr>
                  <a:t>.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0" y="1348954"/>
                <a:ext cx="4945450" cy="3785652"/>
              </a:xfrm>
              <a:prstGeom prst="rect">
                <a:avLst/>
              </a:prstGeom>
              <a:blipFill>
                <a:blip r:embed="rId3"/>
                <a:stretch>
                  <a:fillRect l="-1356" t="-644" b="-257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09F1060-FB42-F610-4617-05CA83291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3" y="5414610"/>
            <a:ext cx="3532741" cy="14243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69" y="88135"/>
            <a:ext cx="940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16F"/>
                </a:solidFill>
              </a:rPr>
              <a:t>Probability theory – Geometric Random Variable</a:t>
            </a:r>
            <a:endParaRPr lang="nl-NL" sz="3600" dirty="0">
              <a:solidFill>
                <a:srgbClr val="00616F"/>
              </a:solidFill>
            </a:endParaRPr>
          </a:p>
        </p:txBody>
      </p:sp>
      <p:pic>
        <p:nvPicPr>
          <p:cNvPr id="1026" name="Picture 2" descr="dicehistogram">
            <a:extLst>
              <a:ext uri="{FF2B5EF4-FFF2-40B4-BE49-F238E27FC236}">
                <a16:creationId xmlns:a16="http://schemas.microsoft.com/office/drawing/2014/main" id="{7778A5A0-D755-54F6-2754-8E489E5A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032664"/>
            <a:ext cx="56578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01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93A6F-10AF-A035-2519-C80E3C35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68" y="5414610"/>
            <a:ext cx="8424231" cy="14433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/>
              <p:nvPr/>
            </p:nvSpPr>
            <p:spPr>
              <a:xfrm>
                <a:off x="242370" y="1348954"/>
                <a:ext cx="4945450" cy="4235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For a number </a:t>
                </a:r>
                <a:r>
                  <a:rPr lang="el-GR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ω 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we have the geometric sum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73737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737373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73737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solidFill>
                            <a:srgbClr val="73737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73737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737373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73737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737373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Compute, for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 between 0 and 1, the infinite sum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73737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737373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73737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737373"/>
                              </a:solidFill>
                              <a:latin typeface="Cambria Math" panose="02040503050406030204" pitchFamily="18" charset="0"/>
                            </a:rPr>
                            <m:t>=?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0" y="1348954"/>
                <a:ext cx="4945450" cy="4235647"/>
              </a:xfrm>
              <a:prstGeom prst="rect">
                <a:avLst/>
              </a:prstGeom>
              <a:blipFill>
                <a:blip r:embed="rId3"/>
                <a:stretch>
                  <a:fillRect l="-1356" t="-57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09F1060-FB42-F610-4617-05CA83291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3" y="5414610"/>
            <a:ext cx="3532741" cy="14243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69" y="88135"/>
            <a:ext cx="940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16F"/>
                </a:solidFill>
              </a:rPr>
              <a:t>Probability theory – Geometric Sum</a:t>
            </a:r>
            <a:endParaRPr lang="nl-NL" sz="3600" dirty="0">
              <a:solidFill>
                <a:srgbClr val="00616F"/>
              </a:solidFill>
            </a:endParaRPr>
          </a:p>
        </p:txBody>
      </p:sp>
      <p:pic>
        <p:nvPicPr>
          <p:cNvPr id="1026" name="Picture 2" descr="dicehistogram">
            <a:extLst>
              <a:ext uri="{FF2B5EF4-FFF2-40B4-BE49-F238E27FC236}">
                <a16:creationId xmlns:a16="http://schemas.microsoft.com/office/drawing/2014/main" id="{7778A5A0-D755-54F6-2754-8E489E5A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032664"/>
            <a:ext cx="56578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4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93A6F-10AF-A035-2519-C80E3C35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68" y="5414610"/>
            <a:ext cx="8424231" cy="14433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/>
              <p:nvPr/>
            </p:nvSpPr>
            <p:spPr>
              <a:xfrm>
                <a:off x="242370" y="1348954"/>
                <a:ext cx="4945450" cy="3948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The </a:t>
                </a:r>
                <a:r>
                  <a:rPr lang="en-US" sz="2000" b="1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exponential random variable 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is a continuous random variable and describes the time elapsed between events that occur continuously and independently at a </a:t>
                </a:r>
                <a:r>
                  <a:rPr lang="nl-NL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constant </a:t>
                </a:r>
                <a:r>
                  <a:rPr lang="nl-NL" sz="2000" dirty="0" err="1">
                    <a:solidFill>
                      <a:srgbClr val="737373"/>
                    </a:solidFill>
                    <a:latin typeface="Roboto" panose="02000000000000000000" pitchFamily="2" charset="0"/>
                  </a:rPr>
                  <a:t>intensity</a:t>
                </a:r>
                <a:r>
                  <a:rPr lang="nl-NL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.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We use the Greek letter </a:t>
                </a:r>
                <a:r>
                  <a:rPr lang="el-GR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μ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 for the parameter of an exponential distribution.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𝐸𝑥𝑝</m:t>
                        </m:r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b="0" i="0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  <m:r>
                          <a:rPr lang="el-GR" sz="2000" b="0" i="0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l-GR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sz="2000" b="0" dirty="0">
                    <a:solidFill>
                      <a:srgbClr val="737373"/>
                    </a:solidFill>
                    <a:latin typeface="Roboto" panose="02000000000000000000" pitchFamily="2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0" y="1348954"/>
                <a:ext cx="4945450" cy="3948966"/>
              </a:xfrm>
              <a:prstGeom prst="rect">
                <a:avLst/>
              </a:prstGeom>
              <a:blipFill>
                <a:blip r:embed="rId3"/>
                <a:stretch>
                  <a:fillRect l="-1356" t="-6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09F1060-FB42-F610-4617-05CA83291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3" y="5414610"/>
            <a:ext cx="3532741" cy="14243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69" y="88135"/>
            <a:ext cx="940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16F"/>
                </a:solidFill>
              </a:rPr>
              <a:t>Probability theory – Exponential Random Variable</a:t>
            </a:r>
            <a:endParaRPr lang="nl-NL" sz="3600" dirty="0">
              <a:solidFill>
                <a:srgbClr val="00616F"/>
              </a:solidFill>
            </a:endParaRPr>
          </a:p>
        </p:txBody>
      </p:sp>
      <p:pic>
        <p:nvPicPr>
          <p:cNvPr id="2050" name="Picture 2" descr="7.1 Exponential distributions | An Introduction to Probability and  Simulation">
            <a:extLst>
              <a:ext uri="{FF2B5EF4-FFF2-40B4-BE49-F238E27FC236}">
                <a16:creationId xmlns:a16="http://schemas.microsoft.com/office/drawing/2014/main" id="{B0E4F9CB-0E03-7FA0-8233-05A4E7A46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93" y="706465"/>
            <a:ext cx="6428037" cy="459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9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93A6F-10AF-A035-2519-C80E3C35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68" y="5414610"/>
            <a:ext cx="8424231" cy="1443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141792-E598-08FF-F3FB-2F42E17660B3}"/>
              </a:ext>
            </a:extLst>
          </p:cNvPr>
          <p:cNvSpPr txBox="1"/>
          <p:nvPr/>
        </p:nvSpPr>
        <p:spPr>
          <a:xfrm>
            <a:off x="242370" y="1348954"/>
            <a:ext cx="494545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Represents a sequence of events where</a:t>
            </a: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events happen once every while. 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The time between events is exponentially distributed.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The Poisson process has a very remarkable property. If no event happened for a while, it doesn’t imply that some event will occur 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soon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.</a:t>
            </a:r>
          </a:p>
          <a:p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Events 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occur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 at a </a:t>
            </a:r>
            <a:r>
              <a:rPr lang="nl-NL" sz="2000" b="1" dirty="0" err="1">
                <a:solidFill>
                  <a:srgbClr val="737373"/>
                </a:solidFill>
                <a:latin typeface="Roboto" panose="02000000000000000000" pitchFamily="2" charset="0"/>
              </a:rPr>
              <a:t>rate</a:t>
            </a:r>
            <a:r>
              <a:rPr lang="nl-NL" sz="2000" b="1" dirty="0">
                <a:solidFill>
                  <a:srgbClr val="737373"/>
                </a:solidFill>
                <a:latin typeface="Roboto" panose="02000000000000000000" pitchFamily="2" charset="0"/>
              </a:rPr>
              <a:t> </a:t>
            </a:r>
            <a:r>
              <a:rPr lang="el-GR" sz="2000" dirty="0">
                <a:solidFill>
                  <a:srgbClr val="737373"/>
                </a:solidFill>
                <a:latin typeface="Roboto" panose="02000000000000000000" pitchFamily="2" charset="0"/>
              </a:rPr>
              <a:t>λ. 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 </a:t>
            </a:r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F1060-FB42-F610-4617-05CA83291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3" y="5414610"/>
            <a:ext cx="3532741" cy="14243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69" y="88135"/>
            <a:ext cx="940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16F"/>
                </a:solidFill>
              </a:rPr>
              <a:t>Probability theory – </a:t>
            </a:r>
            <a:r>
              <a:rPr lang="en-US" sz="3600" dirty="0">
                <a:solidFill>
                  <a:srgbClr val="00616F"/>
                </a:solidFill>
              </a:rPr>
              <a:t>Poisson process</a:t>
            </a:r>
            <a:endParaRPr lang="nl-NL" sz="3600" dirty="0">
              <a:solidFill>
                <a:srgbClr val="00616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AAE3B-6F35-5989-15CB-0635586E2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221" y="1714482"/>
            <a:ext cx="6163158" cy="21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0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ECF9-7D6F-B5DE-D800-5EC68DFE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3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8732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Queueing theory</a:t>
            </a:r>
            <a:br>
              <a:rPr lang="en-US" dirty="0">
                <a:solidFill>
                  <a:srgbClr val="8732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dirty="0">
                <a:solidFill>
                  <a:srgbClr val="8732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dirty="0">
                <a:solidFill>
                  <a:srgbClr val="73737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lang="nl-NL" sz="4400" dirty="0">
                <a:solidFill>
                  <a:srgbClr val="737373"/>
                </a:solidFill>
                <a:latin typeface="Roboto" panose="02000000000000000000" pitchFamily="2" charset="0"/>
              </a:rPr>
              <a:t>ow </a:t>
            </a:r>
            <a:r>
              <a:rPr lang="nl-NL" sz="4400" dirty="0" err="1">
                <a:solidFill>
                  <a:srgbClr val="737373"/>
                </a:solidFill>
                <a:latin typeface="Roboto" panose="02000000000000000000" pitchFamily="2" charset="0"/>
              </a:rPr>
              <a:t>to</a:t>
            </a:r>
            <a:r>
              <a:rPr lang="nl-NL" sz="4400" dirty="0">
                <a:solidFill>
                  <a:srgbClr val="737373"/>
                </a:solidFill>
                <a:latin typeface="Roboto" panose="02000000000000000000" pitchFamily="2" charset="0"/>
              </a:rPr>
              <a:t> </a:t>
            </a:r>
            <a:r>
              <a:rPr lang="nl-NL" sz="4400" dirty="0" err="1">
                <a:solidFill>
                  <a:srgbClr val="737373"/>
                </a:solidFill>
                <a:latin typeface="Roboto" panose="02000000000000000000" pitchFamily="2" charset="0"/>
              </a:rPr>
              <a:t>optimize</a:t>
            </a:r>
            <a:r>
              <a:rPr lang="nl-NL" sz="4400" dirty="0">
                <a:solidFill>
                  <a:srgbClr val="737373"/>
                </a:solidFill>
                <a:latin typeface="Roboto" panose="02000000000000000000" pitchFamily="2" charset="0"/>
              </a:rPr>
              <a:t> </a:t>
            </a:r>
            <a:r>
              <a:rPr lang="nl-NL" sz="4400" dirty="0" err="1">
                <a:solidFill>
                  <a:srgbClr val="737373"/>
                </a:solidFill>
                <a:latin typeface="Roboto" panose="02000000000000000000" pitchFamily="2" charset="0"/>
              </a:rPr>
              <a:t>what</a:t>
            </a:r>
            <a:r>
              <a:rPr lang="nl-NL" sz="4400" dirty="0">
                <a:solidFill>
                  <a:srgbClr val="737373"/>
                </a:solidFill>
                <a:latin typeface="Roboto" panose="02000000000000000000" pitchFamily="2" charset="0"/>
              </a:rPr>
              <a:t> the </a:t>
            </a:r>
            <a:r>
              <a:rPr lang="nl-NL" sz="4400" dirty="0" err="1">
                <a:solidFill>
                  <a:srgbClr val="737373"/>
                </a:solidFill>
                <a:latin typeface="Roboto" panose="02000000000000000000" pitchFamily="2" charset="0"/>
              </a:rPr>
              <a:t>network</a:t>
            </a:r>
            <a:r>
              <a:rPr lang="nl-NL" sz="4400" dirty="0">
                <a:solidFill>
                  <a:srgbClr val="737373"/>
                </a:solidFill>
                <a:latin typeface="Roboto" panose="02000000000000000000" pitchFamily="2" charset="0"/>
              </a:rPr>
              <a:t> is </a:t>
            </a:r>
            <a:r>
              <a:rPr lang="nl-NL" sz="4400" dirty="0" err="1">
                <a:solidFill>
                  <a:srgbClr val="737373"/>
                </a:solidFill>
                <a:latin typeface="Roboto" panose="02000000000000000000" pitchFamily="2" charset="0"/>
              </a:rPr>
              <a:t>doing</a:t>
            </a:r>
            <a:endParaRPr lang="nl-NL" dirty="0">
              <a:solidFill>
                <a:srgbClr val="87325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0D0411-197A-855C-8546-02D6C609AB87}"/>
              </a:ext>
            </a:extLst>
          </p:cNvPr>
          <p:cNvGrpSpPr/>
          <p:nvPr/>
        </p:nvGrpSpPr>
        <p:grpSpPr>
          <a:xfrm>
            <a:off x="201977" y="5422675"/>
            <a:ext cx="11990023" cy="1435325"/>
            <a:chOff x="201977" y="5422675"/>
            <a:chExt cx="11990023" cy="14353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BE3D38-9878-61C3-325C-D275471D0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977" y="5433692"/>
              <a:ext cx="3532741" cy="14243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E9E0F9-7D1D-F8CA-FC14-10DA3DF64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516" y="5422675"/>
              <a:ext cx="8286484" cy="1424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60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141792-E598-08FF-F3FB-2F42E17660B3}"/>
              </a:ext>
            </a:extLst>
          </p:cNvPr>
          <p:cNvSpPr txBox="1"/>
          <p:nvPr/>
        </p:nvSpPr>
        <p:spPr>
          <a:xfrm>
            <a:off x="400990" y="2272685"/>
            <a:ext cx="49454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When we speak of a mathematical model we mean a description of a system or some real-life situation, in this case a queue, using mathematical concepts.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69" y="88135"/>
            <a:ext cx="940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87325C"/>
                </a:solidFill>
              </a:rPr>
              <a:t>Mathematical models</a:t>
            </a:r>
            <a:endParaRPr lang="nl-NL" sz="3600" dirty="0">
              <a:solidFill>
                <a:srgbClr val="87325C"/>
              </a:solidFill>
            </a:endParaRPr>
          </a:p>
        </p:txBody>
      </p:sp>
      <p:pic>
        <p:nvPicPr>
          <p:cNvPr id="2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A8508A84-7D74-CCCB-54A5-4B2768A150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0715" y="1472194"/>
            <a:ext cx="6403133" cy="256125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9EA3087-73E4-2838-43D3-55224E1B6779}"/>
              </a:ext>
            </a:extLst>
          </p:cNvPr>
          <p:cNvGrpSpPr/>
          <p:nvPr/>
        </p:nvGrpSpPr>
        <p:grpSpPr>
          <a:xfrm>
            <a:off x="201977" y="5422675"/>
            <a:ext cx="11990023" cy="1435325"/>
            <a:chOff x="201977" y="5422675"/>
            <a:chExt cx="11990023" cy="1435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41BC7A-AA18-F1EB-69F9-557E9024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977" y="5433692"/>
              <a:ext cx="3532741" cy="14243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885071-E806-F798-EB00-D2AFC5CC8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5516" y="5422675"/>
              <a:ext cx="8286484" cy="1424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825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2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3E22E-1375-EBDD-03B9-A756BEE9A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7" y="5433692"/>
            <a:ext cx="3532741" cy="1424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61569-FCCA-F9A9-68B8-34B1B381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516" y="5422675"/>
            <a:ext cx="8286484" cy="14243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F57665-682C-0B1D-2320-BB503DEF5410}"/>
              </a:ext>
            </a:extLst>
          </p:cNvPr>
          <p:cNvSpPr txBox="1"/>
          <p:nvPr/>
        </p:nvSpPr>
        <p:spPr>
          <a:xfrm>
            <a:off x="581139" y="744670"/>
            <a:ext cx="1066708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10-11: Introduction to probability theory, mathematical modelling, and queuing theory</a:t>
            </a:r>
          </a:p>
          <a:p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11-12:30: Jiesen Part 1: The M/M/1 mathematical model for a queue</a:t>
            </a:r>
          </a:p>
          <a:p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12:30-13:30: Lunch</a:t>
            </a:r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13:30-14:30: Jiesen part 2: The M/M/1/k mathematical model for a queue</a:t>
            </a:r>
          </a:p>
          <a:p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14:30-15:00: break </a:t>
            </a:r>
            <a:b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</a:br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15:00-16:00: Jiesen part 3: Optimal decisions in queueing systems</a:t>
            </a:r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72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141792-E598-08FF-F3FB-2F42E17660B3}"/>
              </a:ext>
            </a:extLst>
          </p:cNvPr>
          <p:cNvSpPr txBox="1"/>
          <p:nvPr/>
        </p:nvSpPr>
        <p:spPr>
          <a:xfrm>
            <a:off x="429865" y="1641901"/>
            <a:ext cx="49454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Ingredients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How customers arrive.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The </a:t>
            </a:r>
            <a:r>
              <a:rPr lang="en-US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behaviour</a:t>
            </a: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 of customers.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How customers are served.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The service discipline.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The server capacity.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The waiting room.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69" y="88135"/>
            <a:ext cx="940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87325C"/>
                </a:solidFill>
              </a:rPr>
              <a:t>Queueing model</a:t>
            </a:r>
            <a:endParaRPr lang="nl-NL" sz="3600" dirty="0">
              <a:solidFill>
                <a:srgbClr val="87325C"/>
              </a:solidFill>
            </a:endParaRPr>
          </a:p>
        </p:txBody>
      </p:sp>
      <p:pic>
        <p:nvPicPr>
          <p:cNvPr id="2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A8508A84-7D74-CCCB-54A5-4B2768A150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0715" y="1472194"/>
            <a:ext cx="6403133" cy="256125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9EA3087-73E4-2838-43D3-55224E1B6779}"/>
              </a:ext>
            </a:extLst>
          </p:cNvPr>
          <p:cNvGrpSpPr/>
          <p:nvPr/>
        </p:nvGrpSpPr>
        <p:grpSpPr>
          <a:xfrm>
            <a:off x="201977" y="5422675"/>
            <a:ext cx="11990023" cy="1435325"/>
            <a:chOff x="201977" y="5422675"/>
            <a:chExt cx="11990023" cy="1435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41BC7A-AA18-F1EB-69F9-557E9024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977" y="5433692"/>
              <a:ext cx="3532741" cy="14243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885071-E806-F798-EB00-D2AFC5CC8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5516" y="5422675"/>
              <a:ext cx="8286484" cy="1424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0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2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141792-E598-08FF-F3FB-2F42E17660B3}"/>
              </a:ext>
            </a:extLst>
          </p:cNvPr>
          <p:cNvSpPr txBox="1"/>
          <p:nvPr/>
        </p:nvSpPr>
        <p:spPr>
          <a:xfrm>
            <a:off x="429865" y="1641901"/>
            <a:ext cx="49454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Ingredients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How customers arrive.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The </a:t>
            </a:r>
            <a:r>
              <a:rPr lang="en-US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behaviour</a:t>
            </a: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 of customers.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How customers are served.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The service discipline.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The server capacity.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The waiting room.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69" y="88135"/>
            <a:ext cx="940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87325C"/>
                </a:solidFill>
              </a:rPr>
              <a:t>Queueing model</a:t>
            </a:r>
            <a:endParaRPr lang="nl-NL" sz="3600" dirty="0">
              <a:solidFill>
                <a:srgbClr val="87325C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EA3087-73E4-2838-43D3-55224E1B6779}"/>
              </a:ext>
            </a:extLst>
          </p:cNvPr>
          <p:cNvGrpSpPr/>
          <p:nvPr/>
        </p:nvGrpSpPr>
        <p:grpSpPr>
          <a:xfrm>
            <a:off x="201977" y="5422675"/>
            <a:ext cx="11990023" cy="1435325"/>
            <a:chOff x="201977" y="5422675"/>
            <a:chExt cx="11990023" cy="1435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41BC7A-AA18-F1EB-69F9-557E9024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977" y="5433692"/>
              <a:ext cx="3532741" cy="14243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885071-E806-F798-EB00-D2AFC5CC8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516" y="5422675"/>
              <a:ext cx="8286484" cy="142430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7279700-E80B-1370-E6A8-E91A05D27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50" y="2434454"/>
            <a:ext cx="4702862" cy="12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/>
              <p:nvPr/>
            </p:nvSpPr>
            <p:spPr>
              <a:xfrm>
                <a:off x="420240" y="2445471"/>
                <a:ext cx="494545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We are interested in the probability there are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customers in the system.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40" y="2445471"/>
                <a:ext cx="4945450" cy="1323439"/>
              </a:xfrm>
              <a:prstGeom prst="rect">
                <a:avLst/>
              </a:prstGeom>
              <a:blipFill>
                <a:blip r:embed="rId2"/>
                <a:stretch>
                  <a:fillRect l="-1356" t="-1843" b="-783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69" y="88135"/>
            <a:ext cx="940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87325C"/>
                </a:solidFill>
              </a:rPr>
              <a:t>Queueing model – How to </a:t>
            </a:r>
            <a:r>
              <a:rPr lang="en-GB" sz="3600" dirty="0" err="1">
                <a:solidFill>
                  <a:srgbClr val="87325C"/>
                </a:solidFill>
              </a:rPr>
              <a:t>analyze</a:t>
            </a:r>
            <a:r>
              <a:rPr lang="en-GB" sz="3600" dirty="0">
                <a:solidFill>
                  <a:srgbClr val="87325C"/>
                </a:solidFill>
              </a:rPr>
              <a:t> it?</a:t>
            </a:r>
            <a:endParaRPr lang="nl-NL" sz="3600" dirty="0">
              <a:solidFill>
                <a:srgbClr val="87325C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EA3087-73E4-2838-43D3-55224E1B6779}"/>
              </a:ext>
            </a:extLst>
          </p:cNvPr>
          <p:cNvGrpSpPr/>
          <p:nvPr/>
        </p:nvGrpSpPr>
        <p:grpSpPr>
          <a:xfrm>
            <a:off x="201977" y="5422675"/>
            <a:ext cx="11990023" cy="1435325"/>
            <a:chOff x="201977" y="5422675"/>
            <a:chExt cx="11990023" cy="1435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41BC7A-AA18-F1EB-69F9-557E9024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77" y="5433692"/>
              <a:ext cx="3532741" cy="14243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885071-E806-F798-EB00-D2AFC5CC8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5516" y="5422675"/>
              <a:ext cx="8286484" cy="142430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7279700-E80B-1370-E6A8-E91A05D27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250" y="2434454"/>
            <a:ext cx="4702862" cy="12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55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/>
              <p:nvPr/>
            </p:nvSpPr>
            <p:spPr>
              <a:xfrm>
                <a:off x="410614" y="1261564"/>
                <a:ext cx="8286484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We are interested in the probability there </a:t>
                </a:r>
                <a:endParaRPr lang="el-GR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customers in the system.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Draw the possible states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14" y="1261564"/>
                <a:ext cx="8286484" cy="2862322"/>
              </a:xfrm>
              <a:prstGeom prst="rect">
                <a:avLst/>
              </a:prstGeom>
              <a:blipFill>
                <a:blip r:embed="rId2"/>
                <a:stretch>
                  <a:fillRect l="-735" t="-106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69" y="88135"/>
            <a:ext cx="940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87325C"/>
                </a:solidFill>
              </a:rPr>
              <a:t>Queueing model – Step 1</a:t>
            </a:r>
            <a:endParaRPr lang="nl-NL" sz="3600" dirty="0">
              <a:solidFill>
                <a:srgbClr val="87325C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EA3087-73E4-2838-43D3-55224E1B6779}"/>
              </a:ext>
            </a:extLst>
          </p:cNvPr>
          <p:cNvGrpSpPr/>
          <p:nvPr/>
        </p:nvGrpSpPr>
        <p:grpSpPr>
          <a:xfrm>
            <a:off x="201977" y="5422675"/>
            <a:ext cx="11990023" cy="1435325"/>
            <a:chOff x="201977" y="5422675"/>
            <a:chExt cx="11990023" cy="1435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41BC7A-AA18-F1EB-69F9-557E9024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77" y="5433692"/>
              <a:ext cx="3532741" cy="14243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885071-E806-F798-EB00-D2AFC5CC8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5516" y="5422675"/>
              <a:ext cx="8286484" cy="142430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49971B2-589F-3C7A-94DD-DAC873FE1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402" y="4095117"/>
            <a:ext cx="8445934" cy="863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17C1A2-BBAF-9F1E-6721-324DF43C2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646" y="1528824"/>
            <a:ext cx="4702862" cy="12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33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/>
              <p:nvPr/>
            </p:nvSpPr>
            <p:spPr>
              <a:xfrm>
                <a:off x="410614" y="1261564"/>
                <a:ext cx="8286484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We are interested in the probability there </a:t>
                </a:r>
                <a:endParaRPr lang="el-GR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customers in the system.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Draw the possible states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Remember: customers arrive at a rate </a:t>
                </a:r>
                <a:r>
                  <a:rPr lang="el-GR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λ 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and are served at a rate </a:t>
                </a:r>
                <a:r>
                  <a:rPr lang="el-GR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μ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14" y="1261564"/>
                <a:ext cx="8286484" cy="3170099"/>
              </a:xfrm>
              <a:prstGeom prst="rect">
                <a:avLst/>
              </a:prstGeom>
              <a:blipFill>
                <a:blip r:embed="rId2"/>
                <a:stretch>
                  <a:fillRect l="-735" t="-96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69" y="88135"/>
            <a:ext cx="940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87325C"/>
                </a:solidFill>
              </a:rPr>
              <a:t>Queueing model – Step 1</a:t>
            </a:r>
            <a:endParaRPr lang="nl-NL" sz="3600" dirty="0">
              <a:solidFill>
                <a:srgbClr val="87325C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EA3087-73E4-2838-43D3-55224E1B6779}"/>
              </a:ext>
            </a:extLst>
          </p:cNvPr>
          <p:cNvGrpSpPr/>
          <p:nvPr/>
        </p:nvGrpSpPr>
        <p:grpSpPr>
          <a:xfrm>
            <a:off x="201977" y="5422675"/>
            <a:ext cx="11990023" cy="1435325"/>
            <a:chOff x="201977" y="5422675"/>
            <a:chExt cx="11990023" cy="1435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41BC7A-AA18-F1EB-69F9-557E9024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77" y="5433692"/>
              <a:ext cx="3532741" cy="14243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885071-E806-F798-EB00-D2AFC5CC8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5516" y="5422675"/>
              <a:ext cx="8286484" cy="142430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49971B2-589F-3C7A-94DD-DAC873FE1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402" y="4095117"/>
            <a:ext cx="8445934" cy="863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17C1A2-BBAF-9F1E-6721-324DF43C2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646" y="1528824"/>
            <a:ext cx="4702862" cy="12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2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/>
              <p:nvPr/>
            </p:nvSpPr>
            <p:spPr>
              <a:xfrm>
                <a:off x="410614" y="1261564"/>
                <a:ext cx="8286484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We are interested in the probability there </a:t>
                </a:r>
                <a:endParaRPr lang="el-GR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customers in the system.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Draw the possible states</a:t>
                </a:r>
                <a:r>
                  <a:rPr lang="el-GR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. 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Add the rates.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Remember: customers arrive at a rate </a:t>
                </a:r>
                <a:r>
                  <a:rPr lang="el-GR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λ 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and are served at a rate </a:t>
                </a:r>
                <a:r>
                  <a:rPr lang="el-GR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μ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14" y="1261564"/>
                <a:ext cx="8286484" cy="3170099"/>
              </a:xfrm>
              <a:prstGeom prst="rect">
                <a:avLst/>
              </a:prstGeom>
              <a:blipFill>
                <a:blip r:embed="rId2"/>
                <a:stretch>
                  <a:fillRect l="-735" t="-96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69" y="88135"/>
            <a:ext cx="940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87325C"/>
                </a:solidFill>
              </a:rPr>
              <a:t>Queueing model – Step </a:t>
            </a:r>
            <a:r>
              <a:rPr lang="el-GR" sz="3600" dirty="0">
                <a:solidFill>
                  <a:srgbClr val="87325C"/>
                </a:solidFill>
              </a:rPr>
              <a:t>2</a:t>
            </a:r>
            <a:endParaRPr lang="nl-NL" sz="3600" dirty="0">
              <a:solidFill>
                <a:srgbClr val="87325C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EA3087-73E4-2838-43D3-55224E1B6779}"/>
              </a:ext>
            </a:extLst>
          </p:cNvPr>
          <p:cNvGrpSpPr/>
          <p:nvPr/>
        </p:nvGrpSpPr>
        <p:grpSpPr>
          <a:xfrm>
            <a:off x="201977" y="5422675"/>
            <a:ext cx="11990023" cy="1435325"/>
            <a:chOff x="201977" y="5422675"/>
            <a:chExt cx="11990023" cy="1435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41BC7A-AA18-F1EB-69F9-557E9024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77" y="5433692"/>
              <a:ext cx="3532741" cy="14243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885071-E806-F798-EB00-D2AFC5CC8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5516" y="5422675"/>
              <a:ext cx="8286484" cy="142430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17C1A2-BBAF-9F1E-6721-324DF43C2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646" y="1528824"/>
            <a:ext cx="4702862" cy="1277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298F43-B09E-33D7-383E-960EB65F9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565" y="3778147"/>
            <a:ext cx="9011113" cy="14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/>
              <p:nvPr/>
            </p:nvSpPr>
            <p:spPr>
              <a:xfrm>
                <a:off x="410614" y="1261564"/>
                <a:ext cx="8286484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We are interested in the probability there </a:t>
                </a:r>
                <a:endParaRPr lang="el-GR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customers in the system.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Draw the possible states</a:t>
                </a:r>
                <a:r>
                  <a:rPr lang="el-GR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. 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Add the rates.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Remember: customers arrive at a rate </a:t>
                </a:r>
                <a:r>
                  <a:rPr lang="el-GR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λ 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and are served at a rate </a:t>
                </a:r>
                <a:r>
                  <a:rPr lang="el-GR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μ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14" y="1261564"/>
                <a:ext cx="8286484" cy="3170099"/>
              </a:xfrm>
              <a:prstGeom prst="rect">
                <a:avLst/>
              </a:prstGeom>
              <a:blipFill>
                <a:blip r:embed="rId2"/>
                <a:stretch>
                  <a:fillRect l="-735" t="-96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69" y="88135"/>
            <a:ext cx="940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87325C"/>
                </a:solidFill>
              </a:rPr>
              <a:t>Queueing model – Step </a:t>
            </a:r>
            <a:r>
              <a:rPr lang="el-GR" sz="3600" dirty="0">
                <a:solidFill>
                  <a:srgbClr val="87325C"/>
                </a:solidFill>
              </a:rPr>
              <a:t>2</a:t>
            </a:r>
            <a:endParaRPr lang="nl-NL" sz="3600" dirty="0">
              <a:solidFill>
                <a:srgbClr val="87325C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EA3087-73E4-2838-43D3-55224E1B6779}"/>
              </a:ext>
            </a:extLst>
          </p:cNvPr>
          <p:cNvGrpSpPr/>
          <p:nvPr/>
        </p:nvGrpSpPr>
        <p:grpSpPr>
          <a:xfrm>
            <a:off x="201977" y="5422675"/>
            <a:ext cx="11990023" cy="1435325"/>
            <a:chOff x="201977" y="5422675"/>
            <a:chExt cx="11990023" cy="1435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41BC7A-AA18-F1EB-69F9-557E9024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77" y="5433692"/>
              <a:ext cx="3532741" cy="14243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885071-E806-F798-EB00-D2AFC5CC8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5516" y="5422675"/>
              <a:ext cx="8286484" cy="142430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17C1A2-BBAF-9F1E-6721-324DF43C2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646" y="1528824"/>
            <a:ext cx="4702862" cy="12772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15248F-6961-E2E8-A511-4B3AC90D8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341" y="3843200"/>
            <a:ext cx="9087317" cy="14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/>
              <p:nvPr/>
            </p:nvSpPr>
            <p:spPr>
              <a:xfrm>
                <a:off x="410612" y="1261564"/>
                <a:ext cx="10825077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We are interested in the probability there </a:t>
                </a:r>
                <a:endParaRPr lang="el-GR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customers in the system.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Draw the possible states</a:t>
                </a:r>
                <a:r>
                  <a:rPr lang="el-GR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. 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Add the rates.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Flow Conservation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: The total probability flow in a system is equal to the total probability flow out of it.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12" y="1261564"/>
                <a:ext cx="10825077" cy="2862322"/>
              </a:xfrm>
              <a:prstGeom prst="rect">
                <a:avLst/>
              </a:prstGeom>
              <a:blipFill>
                <a:blip r:embed="rId2"/>
                <a:stretch>
                  <a:fillRect l="-563" t="-1066" b="-319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69" y="88135"/>
            <a:ext cx="1046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87325C"/>
                </a:solidFill>
              </a:rPr>
              <a:t>Queueing model – Step </a:t>
            </a:r>
            <a:r>
              <a:rPr lang="en-US" sz="3600" dirty="0">
                <a:solidFill>
                  <a:srgbClr val="87325C"/>
                </a:solidFill>
              </a:rPr>
              <a:t>3 Flow Conservation Argument</a:t>
            </a:r>
            <a:endParaRPr lang="nl-NL" sz="3600" dirty="0">
              <a:solidFill>
                <a:srgbClr val="87325C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EA3087-73E4-2838-43D3-55224E1B6779}"/>
              </a:ext>
            </a:extLst>
          </p:cNvPr>
          <p:cNvGrpSpPr/>
          <p:nvPr/>
        </p:nvGrpSpPr>
        <p:grpSpPr>
          <a:xfrm>
            <a:off x="201977" y="5422675"/>
            <a:ext cx="11990023" cy="1435325"/>
            <a:chOff x="201977" y="5422675"/>
            <a:chExt cx="11990023" cy="1435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41BC7A-AA18-F1EB-69F9-557E9024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77" y="5433692"/>
              <a:ext cx="3532741" cy="14243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885071-E806-F798-EB00-D2AFC5CC8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5516" y="5422675"/>
              <a:ext cx="8286484" cy="142430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17C1A2-BBAF-9F1E-6721-324DF43C2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646" y="1528824"/>
            <a:ext cx="4702862" cy="1277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0F70F-02FA-03D1-E829-9FB1D508B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677" y="3859025"/>
            <a:ext cx="7191404" cy="14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/>
              <p:nvPr/>
            </p:nvSpPr>
            <p:spPr>
              <a:xfrm>
                <a:off x="410612" y="1261564"/>
                <a:ext cx="10825077" cy="3536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We are interested in the probability there </a:t>
                </a:r>
                <a:endParaRPr lang="el-GR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customers in the system.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Draw the possible states</a:t>
                </a:r>
                <a:r>
                  <a:rPr lang="el-GR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. 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Add the rates.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Flow Conservation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: The total probability flow in a system is equal to the total probability flow out of it.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 by solving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41792-E598-08FF-F3FB-2F42E176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12" y="1261564"/>
                <a:ext cx="10825077" cy="3536481"/>
              </a:xfrm>
              <a:prstGeom prst="rect">
                <a:avLst/>
              </a:prstGeom>
              <a:blipFill>
                <a:blip r:embed="rId2"/>
                <a:stretch>
                  <a:fillRect l="-563" t="-862" b="-1844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68" y="88135"/>
            <a:ext cx="1127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87325C"/>
                </a:solidFill>
              </a:rPr>
              <a:t>Queueing model – Step </a:t>
            </a:r>
            <a:r>
              <a:rPr lang="en-US" sz="3600" dirty="0">
                <a:solidFill>
                  <a:srgbClr val="87325C"/>
                </a:solidFill>
              </a:rPr>
              <a:t>4 Probabilities should add up to 1</a:t>
            </a:r>
            <a:endParaRPr lang="nl-NL" sz="3600" dirty="0">
              <a:solidFill>
                <a:srgbClr val="87325C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EA3087-73E4-2838-43D3-55224E1B6779}"/>
              </a:ext>
            </a:extLst>
          </p:cNvPr>
          <p:cNvGrpSpPr/>
          <p:nvPr/>
        </p:nvGrpSpPr>
        <p:grpSpPr>
          <a:xfrm>
            <a:off x="201977" y="5422675"/>
            <a:ext cx="11990023" cy="1435325"/>
            <a:chOff x="201977" y="5422675"/>
            <a:chExt cx="11990023" cy="1435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41BC7A-AA18-F1EB-69F9-557E9024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77" y="5433692"/>
              <a:ext cx="3532741" cy="14243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885071-E806-F798-EB00-D2AFC5CC8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5516" y="5422675"/>
              <a:ext cx="8286484" cy="142430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17C1A2-BBAF-9F1E-6721-324DF43C2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646" y="1528824"/>
            <a:ext cx="4702862" cy="12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141792-E598-08FF-F3FB-2F42E17660B3}"/>
              </a:ext>
            </a:extLst>
          </p:cNvPr>
          <p:cNvSpPr txBox="1"/>
          <p:nvPr/>
        </p:nvSpPr>
        <p:spPr>
          <a:xfrm>
            <a:off x="385950" y="1122032"/>
            <a:ext cx="4945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37373"/>
                </a:solidFill>
                <a:latin typeface="Roboto" panose="02000000000000000000" pitchFamily="2" charset="0"/>
              </a:rPr>
              <a:t>Step 1</a:t>
            </a: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: Draw the possible states</a:t>
            </a: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69" y="88135"/>
            <a:ext cx="940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87325C"/>
                </a:solidFill>
              </a:rPr>
              <a:t>Queueing model – How to </a:t>
            </a:r>
            <a:r>
              <a:rPr lang="en-GB" sz="3600" dirty="0" err="1">
                <a:solidFill>
                  <a:srgbClr val="87325C"/>
                </a:solidFill>
              </a:rPr>
              <a:t>analyze</a:t>
            </a:r>
            <a:r>
              <a:rPr lang="en-GB" sz="3600" dirty="0">
                <a:solidFill>
                  <a:srgbClr val="87325C"/>
                </a:solidFill>
              </a:rPr>
              <a:t> it?</a:t>
            </a:r>
            <a:endParaRPr lang="nl-NL" sz="3600" dirty="0">
              <a:solidFill>
                <a:srgbClr val="87325C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EA3087-73E4-2838-43D3-55224E1B6779}"/>
              </a:ext>
            </a:extLst>
          </p:cNvPr>
          <p:cNvGrpSpPr/>
          <p:nvPr/>
        </p:nvGrpSpPr>
        <p:grpSpPr>
          <a:xfrm>
            <a:off x="201977" y="5422675"/>
            <a:ext cx="11990023" cy="1435325"/>
            <a:chOff x="201977" y="5422675"/>
            <a:chExt cx="11990023" cy="1435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41BC7A-AA18-F1EB-69F9-557E9024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977" y="5433692"/>
              <a:ext cx="3532741" cy="14243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885071-E806-F798-EB00-D2AFC5CC8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516" y="5422675"/>
              <a:ext cx="8286484" cy="142430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6FA373-AC59-468A-5D6D-59A95A6D9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110" y="1020151"/>
            <a:ext cx="7026526" cy="718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8D9B9B-2A54-E968-51E1-D7B544FEB2E0}"/>
              </a:ext>
            </a:extLst>
          </p:cNvPr>
          <p:cNvSpPr txBox="1"/>
          <p:nvPr/>
        </p:nvSpPr>
        <p:spPr>
          <a:xfrm>
            <a:off x="385950" y="2048325"/>
            <a:ext cx="49454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37373"/>
                </a:solidFill>
                <a:latin typeface="Roboto" panose="02000000000000000000" pitchFamily="2" charset="0"/>
              </a:rPr>
              <a:t>Step 2</a:t>
            </a: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: Draw the transitions.</a:t>
            </a:r>
          </a:p>
          <a:p>
            <a:endParaRPr lang="en-US" sz="2000" b="1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b="1" dirty="0">
                <a:solidFill>
                  <a:srgbClr val="737373"/>
                </a:solidFill>
                <a:latin typeface="Roboto" panose="02000000000000000000" pitchFamily="2" charset="0"/>
              </a:rPr>
              <a:t>Remember</a:t>
            </a: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: customers arrive at </a:t>
            </a: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a rate </a:t>
            </a:r>
            <a:r>
              <a:rPr lang="el-GR" sz="2000" dirty="0">
                <a:solidFill>
                  <a:srgbClr val="737373"/>
                </a:solidFill>
                <a:latin typeface="Roboto" panose="02000000000000000000" pitchFamily="2" charset="0"/>
              </a:rPr>
              <a:t>λ </a:t>
            </a: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and are served at a rate </a:t>
            </a:r>
            <a:r>
              <a:rPr lang="el-GR" sz="2000" dirty="0">
                <a:solidFill>
                  <a:srgbClr val="737373"/>
                </a:solidFill>
                <a:latin typeface="Roboto" panose="02000000000000000000" pitchFamily="2" charset="0"/>
              </a:rPr>
              <a:t>μ</a:t>
            </a: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 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D31A30-69CF-557D-AA6B-DA98FD4C9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415" y="2217484"/>
            <a:ext cx="7246890" cy="1185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4C8B5C-11F8-1608-8EEB-417FD81C23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441" y="3448466"/>
            <a:ext cx="7093195" cy="14500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C3C687-EB7F-89A0-1948-FB5CBEB87575}"/>
                  </a:ext>
                </a:extLst>
              </p:cNvPr>
              <p:cNvSpPr txBox="1"/>
              <p:nvPr/>
            </p:nvSpPr>
            <p:spPr>
              <a:xfrm>
                <a:off x="381366" y="3714765"/>
                <a:ext cx="4945449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Step 3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: Use flow conservation argument to derive equations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Step 4: </a:t>
                </a:r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 by solving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737373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737373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solidFill>
                          <a:srgbClr val="737373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.  </a:t>
                </a: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endParaRPr lang="en-US" sz="2000" dirty="0">
                  <a:solidFill>
                    <a:srgbClr val="737373"/>
                  </a:solidFill>
                  <a:latin typeface="Roboto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737373"/>
                    </a:solidFill>
                    <a:latin typeface="Roboto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C3C687-EB7F-89A0-1948-FB5CBEB87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66" y="3714765"/>
                <a:ext cx="4945449" cy="2246769"/>
              </a:xfrm>
              <a:prstGeom prst="rect">
                <a:avLst/>
              </a:prstGeom>
              <a:blipFill>
                <a:blip r:embed="rId7"/>
                <a:stretch>
                  <a:fillRect l="-1356" t="-108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01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3E22E-1375-EBDD-03B9-A756BEE9A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7" y="5433692"/>
            <a:ext cx="3532741" cy="1424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61569-FCCA-F9A9-68B8-34B1B381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516" y="5422675"/>
            <a:ext cx="8286484" cy="1424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54CB0-30F7-45EE-29CC-AF5ED4D35E89}"/>
              </a:ext>
            </a:extLst>
          </p:cNvPr>
          <p:cNvSpPr txBox="1"/>
          <p:nvPr/>
        </p:nvSpPr>
        <p:spPr>
          <a:xfrm>
            <a:off x="201977" y="209320"/>
            <a:ext cx="1150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8732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NETWORKS</a:t>
            </a:r>
            <a:endParaRPr lang="nl-NL" sz="4400" dirty="0">
              <a:solidFill>
                <a:srgbClr val="87325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85BA0-5C65-4982-680F-2DA509C2D9D6}"/>
              </a:ext>
            </a:extLst>
          </p:cNvPr>
          <p:cNvSpPr txBox="1"/>
          <p:nvPr/>
        </p:nvSpPr>
        <p:spPr>
          <a:xfrm>
            <a:off x="201976" y="1301823"/>
            <a:ext cx="88649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Many real-world phenomena can be phrased in terms of </a:t>
            </a:r>
            <a:r>
              <a:rPr lang="en-US" sz="2000" b="1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networks</a:t>
            </a:r>
            <a:r>
              <a:rPr lang="en-US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A network consists of </a:t>
            </a:r>
            <a:r>
              <a:rPr lang="en-US" sz="2000" b="1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objects with connections </a:t>
            </a:r>
            <a:r>
              <a:rPr lang="en-US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between them, and possibly also properties of the objects and their connections.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EB93D-125D-C417-CCB9-349869BC18B9}"/>
              </a:ext>
            </a:extLst>
          </p:cNvPr>
          <p:cNvSpPr txBox="1"/>
          <p:nvPr/>
        </p:nvSpPr>
        <p:spPr>
          <a:xfrm>
            <a:off x="201976" y="2985567"/>
            <a:ext cx="88649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R</a:t>
            </a:r>
            <a:r>
              <a:rPr lang="nl-NL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oad </a:t>
            </a:r>
            <a:r>
              <a:rPr lang="nl-NL" sz="2000" b="0" i="0" dirty="0" err="1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networks</a:t>
            </a:r>
            <a:r>
              <a:rPr lang="nl-NL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l-NL" sz="2000" b="0" i="0" dirty="0" err="1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and</a:t>
            </a:r>
            <a:r>
              <a:rPr lang="nl-NL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 traffic </a:t>
            </a:r>
            <a:r>
              <a:rPr lang="nl-NL" sz="2000" b="0" i="0" dirty="0" err="1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congestion</a:t>
            </a:r>
            <a:r>
              <a:rPr lang="nl-NL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000" b="0" i="0" dirty="0">
              <a:solidFill>
                <a:srgbClr val="737373"/>
              </a:solidFill>
              <a:effectLst/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E</a:t>
            </a:r>
            <a:r>
              <a:rPr lang="en-US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lectricity networks and electricity flows.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Network of </a:t>
            </a:r>
            <a:r>
              <a:rPr lang="nl-NL" sz="2000" b="0" i="0" dirty="0" err="1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contacts</a:t>
            </a:r>
            <a:r>
              <a:rPr lang="nl-NL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5G 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telecommunication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 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networks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. </a:t>
            </a:r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7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3E22E-1375-EBDD-03B9-A756BEE9A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7" y="5433692"/>
            <a:ext cx="3532741" cy="1424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61569-FCCA-F9A9-68B8-34B1B381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516" y="5422675"/>
            <a:ext cx="8286484" cy="14243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F57665-682C-0B1D-2320-BB503DEF5410}"/>
              </a:ext>
            </a:extLst>
          </p:cNvPr>
          <p:cNvSpPr txBox="1"/>
          <p:nvPr/>
        </p:nvSpPr>
        <p:spPr>
          <a:xfrm>
            <a:off x="581139" y="744670"/>
            <a:ext cx="1066708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10-11: Introduction to probability theory, mathematical modelling, and queuing theory</a:t>
            </a:r>
          </a:p>
          <a:p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11-12:30: Jiesen Part 1: The M/M/1 mathematical model for a queue</a:t>
            </a:r>
          </a:p>
          <a:p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12:30-13:30: Lunch</a:t>
            </a:r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13:30-14:30: Jiesen part 2: The M/M/1/k mathematical model for a queue</a:t>
            </a:r>
          </a:p>
          <a:p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14:30-15:00: break </a:t>
            </a:r>
            <a:b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</a:br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15:00-16:00: Jiesen part 3: Optimal decisions in queueing systems</a:t>
            </a:r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49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ECF9-7D6F-B5DE-D800-5EC68DFE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is there for you?</a:t>
            </a:r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EAE6D0-DABB-BABE-AEA1-11EB86806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6992"/>
            <a:ext cx="12192000" cy="1701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1D2D9C-4999-5408-57BB-12112E514C78}"/>
              </a:ext>
            </a:extLst>
          </p:cNvPr>
          <p:cNvSpPr txBox="1"/>
          <p:nvPr/>
        </p:nvSpPr>
        <p:spPr>
          <a:xfrm>
            <a:off x="838200" y="3194892"/>
            <a:ext cx="6697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Network Pages: </a:t>
            </a:r>
            <a:r>
              <a:rPr lang="en-US" sz="2000" dirty="0">
                <a:latin typeface="+mj-lt"/>
                <a:hlinkClick r:id="rId3"/>
              </a:rPr>
              <a:t>https://www.networkpages.nl/</a:t>
            </a:r>
            <a:r>
              <a:rPr lang="en-US" sz="2000" dirty="0">
                <a:latin typeface="+mj-lt"/>
              </a:rPr>
              <a:t> </a:t>
            </a:r>
          </a:p>
          <a:p>
            <a:r>
              <a:rPr lang="en-US" sz="2000" dirty="0">
                <a:latin typeface="+mj-lt"/>
              </a:rPr>
              <a:t>Educational material (Dutch): </a:t>
            </a:r>
            <a:r>
              <a:rPr lang="en-US" sz="2000" dirty="0">
                <a:latin typeface="+mj-lt"/>
                <a:hlinkClick r:id="rId4"/>
              </a:rPr>
              <a:t>www.onderwijs.networkpages.nl</a:t>
            </a:r>
            <a:r>
              <a:rPr lang="en-US" sz="2000" dirty="0">
                <a:latin typeface="+mj-lt"/>
              </a:rPr>
              <a:t>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On both websites you can subscribe to a </a:t>
            </a:r>
            <a:r>
              <a:rPr lang="en-US" sz="2000" b="1" dirty="0">
                <a:latin typeface="+mj-lt"/>
              </a:rPr>
              <a:t>newsletter</a:t>
            </a:r>
            <a:r>
              <a:rPr lang="en-US" sz="2000" dirty="0">
                <a:latin typeface="+mj-lt"/>
              </a:rPr>
              <a:t>! 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Contact: </a:t>
            </a:r>
            <a:r>
              <a:rPr lang="nl-NL" sz="2000" dirty="0">
                <a:latin typeface="+mj-lt"/>
                <a:hlinkClick r:id="rId5"/>
              </a:rPr>
              <a:t>editor@networkpages.nl</a:t>
            </a:r>
            <a:r>
              <a:rPr lang="nl-NL" sz="2000" dirty="0">
                <a:latin typeface="+mj-lt"/>
              </a:rPr>
              <a:t>, </a:t>
            </a:r>
            <a:r>
              <a:rPr lang="nl-NL" sz="2000" dirty="0">
                <a:latin typeface="+mj-lt"/>
                <a:hlinkClick r:id="rId6"/>
              </a:rPr>
              <a:t>n.j.starreveld@uva.nl</a:t>
            </a:r>
            <a:r>
              <a:rPr lang="nl-NL" sz="2000" dirty="0">
                <a:latin typeface="+mj-lt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CF00B7-3890-55CC-85E7-D15C2E998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7845" y="2775717"/>
            <a:ext cx="3696984" cy="2173501"/>
          </a:xfrm>
          <a:prstGeom prst="rect">
            <a:avLst/>
          </a:prstGeom>
        </p:spPr>
      </p:pic>
      <p:pic>
        <p:nvPicPr>
          <p:cNvPr id="13" name="Picture 12">
            <a:hlinkClick r:id="rId8"/>
            <a:extLst>
              <a:ext uri="{FF2B5EF4-FFF2-40B4-BE49-F238E27FC236}">
                <a16:creationId xmlns:a16="http://schemas.microsoft.com/office/drawing/2014/main" id="{D7520D15-5EF9-0A7E-F840-A7F2177F1F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1029" y="3716881"/>
            <a:ext cx="663966" cy="548035"/>
          </a:xfrm>
          <a:prstGeom prst="rect">
            <a:avLst/>
          </a:prstGeom>
        </p:spPr>
      </p:pic>
      <p:pic>
        <p:nvPicPr>
          <p:cNvPr id="17" name="Picture 16">
            <a:hlinkClick r:id="rId10"/>
            <a:extLst>
              <a:ext uri="{FF2B5EF4-FFF2-40B4-BE49-F238E27FC236}">
                <a16:creationId xmlns:a16="http://schemas.microsoft.com/office/drawing/2014/main" id="{41B2F6F1-690B-61D7-DBF2-2184E6F708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08022" y="3598507"/>
            <a:ext cx="688259" cy="666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92AB49-8E60-3B9B-EE89-DF43996DF3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342" y="1179769"/>
            <a:ext cx="4623412" cy="18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62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ECF9-7D6F-B5DE-D800-5EC68DFE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Dutch version for school pupils</a:t>
            </a:r>
            <a:endParaRPr lang="nl-NL" dirty="0"/>
          </a:p>
        </p:txBody>
      </p:sp>
      <p:pic>
        <p:nvPicPr>
          <p:cNvPr id="6" name="Screen Recording 5">
            <a:hlinkClick r:id="" action="ppaction://media"/>
            <a:extLst>
              <a:ext uri="{FF2B5EF4-FFF2-40B4-BE49-F238E27FC236}">
                <a16:creationId xmlns:a16="http://schemas.microsoft.com/office/drawing/2014/main" id="{562FFD53-8E5B-8900-1321-8580A899BF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8382" y="1528020"/>
            <a:ext cx="5042795" cy="3426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D219B2-E83D-3085-8E61-738705F4EE27}"/>
              </a:ext>
            </a:extLst>
          </p:cNvPr>
          <p:cNvSpPr txBox="1"/>
          <p:nvPr/>
        </p:nvSpPr>
        <p:spPr>
          <a:xfrm>
            <a:off x="1076830" y="1251841"/>
            <a:ext cx="450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j-lt"/>
              </a:rPr>
              <a:t>Webclass</a:t>
            </a:r>
            <a:r>
              <a:rPr lang="en-US" sz="2400" dirty="0">
                <a:latin typeface="+mj-lt"/>
              </a:rPr>
              <a:t> on Complex Networks</a:t>
            </a:r>
            <a:endParaRPr lang="nl-NL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D706B-ACD3-C207-B5EC-642C843495CC}"/>
              </a:ext>
            </a:extLst>
          </p:cNvPr>
          <p:cNvSpPr txBox="1"/>
          <p:nvPr/>
        </p:nvSpPr>
        <p:spPr>
          <a:xfrm>
            <a:off x="6089807" y="1251841"/>
            <a:ext cx="59429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Lecture notes on various topics</a:t>
            </a:r>
            <a:endParaRPr lang="en-US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</a:rPr>
              <a:t>Algorithms and Complexity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</a:rPr>
              <a:t>The mathematics behind AI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</a:rPr>
              <a:t>The mathematics behind Enigma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</a:rPr>
              <a:t>The theorem of Descartes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</a:rPr>
              <a:t>De Bruijn graphs and magic tricks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</a:rPr>
              <a:t>Colorings of graphs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400" dirty="0">
                <a:latin typeface="+mj-lt"/>
              </a:rPr>
              <a:t>Programming in Python for school students</a:t>
            </a:r>
            <a:endParaRPr lang="nl-NL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EAE6D0-DABB-BABE-AEA1-11EB86806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56992"/>
            <a:ext cx="12192000" cy="17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3E22E-1375-EBDD-03B9-A756BEE9A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7" y="5433692"/>
            <a:ext cx="3532741" cy="1424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61569-FCCA-F9A9-68B8-34B1B381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516" y="5422675"/>
            <a:ext cx="8286484" cy="1424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54CB0-30F7-45EE-29CC-AF5ED4D35E89}"/>
              </a:ext>
            </a:extLst>
          </p:cNvPr>
          <p:cNvSpPr txBox="1"/>
          <p:nvPr/>
        </p:nvSpPr>
        <p:spPr>
          <a:xfrm>
            <a:off x="201977" y="209320"/>
            <a:ext cx="1150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8732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NETWORKS</a:t>
            </a:r>
            <a:endParaRPr lang="nl-NL" sz="4400" dirty="0">
              <a:solidFill>
                <a:srgbClr val="87325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85BA0-5C65-4982-680F-2DA509C2D9D6}"/>
              </a:ext>
            </a:extLst>
          </p:cNvPr>
          <p:cNvSpPr txBox="1"/>
          <p:nvPr/>
        </p:nvSpPr>
        <p:spPr>
          <a:xfrm>
            <a:off x="201976" y="1301823"/>
            <a:ext cx="438104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Many real-world phenomena can be phrased in terms of </a:t>
            </a:r>
            <a:r>
              <a:rPr lang="en-US" sz="2000" b="1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networks</a:t>
            </a:r>
            <a:r>
              <a:rPr lang="en-US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A network consists of </a:t>
            </a:r>
            <a:r>
              <a:rPr lang="en-US" sz="2000" b="1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objects with connections </a:t>
            </a:r>
            <a:r>
              <a:rPr lang="en-US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between them, and possibly also properties of the objects and their connections.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5G 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telecommunication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 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networks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. </a:t>
            </a:r>
            <a:endParaRPr lang="en-US" sz="2000" b="0" i="0" dirty="0">
              <a:solidFill>
                <a:srgbClr val="737373"/>
              </a:solidFill>
              <a:effectLst/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6B9002-30C9-E6D1-35BE-1AC5F1D51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466" y="528352"/>
            <a:ext cx="3494789" cy="232543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306A2E9-ADA6-4830-5DE6-B32CBDA73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98" y="3060824"/>
            <a:ext cx="4827635" cy="213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3E22E-1375-EBDD-03B9-A756BEE9A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" y="5433692"/>
            <a:ext cx="3532741" cy="1424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61569-FCCA-F9A9-68B8-34B1B3812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516" y="5422675"/>
            <a:ext cx="8286484" cy="1424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54CB0-30F7-45EE-29CC-AF5ED4D35E89}"/>
              </a:ext>
            </a:extLst>
          </p:cNvPr>
          <p:cNvSpPr txBox="1"/>
          <p:nvPr/>
        </p:nvSpPr>
        <p:spPr>
          <a:xfrm>
            <a:off x="201977" y="209320"/>
            <a:ext cx="1150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8732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NETWORKS</a:t>
            </a:r>
            <a:endParaRPr lang="nl-NL" sz="4400" dirty="0">
              <a:solidFill>
                <a:srgbClr val="87325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85BA0-5C65-4982-680F-2DA509C2D9D6}"/>
              </a:ext>
            </a:extLst>
          </p:cNvPr>
          <p:cNvSpPr txBox="1"/>
          <p:nvPr/>
        </p:nvSpPr>
        <p:spPr>
          <a:xfrm>
            <a:off x="201976" y="1301823"/>
            <a:ext cx="438104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Many real-world phenomena can be phrased in terms of </a:t>
            </a:r>
            <a:r>
              <a:rPr lang="en-US" sz="2000" b="1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networks</a:t>
            </a:r>
            <a:r>
              <a:rPr lang="en-US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A network consists of </a:t>
            </a:r>
            <a:r>
              <a:rPr lang="en-US" sz="2000" b="1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objects with connections </a:t>
            </a:r>
            <a:r>
              <a:rPr lang="en-US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between them, and possibly also properties of the objects and their connections.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5G 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telecommunication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 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networks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. </a:t>
            </a:r>
            <a:endParaRPr lang="en-US" sz="2000" b="0" i="0" dirty="0">
              <a:solidFill>
                <a:srgbClr val="737373"/>
              </a:solidFill>
              <a:effectLst/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029D3C30-FF05-3323-1BA3-32511A75CA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5221" y="1301823"/>
            <a:ext cx="7057885" cy="282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3E22E-1375-EBDD-03B9-A756BEE9A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7" y="5433692"/>
            <a:ext cx="3532741" cy="1424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61569-FCCA-F9A9-68B8-34B1B381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516" y="5422675"/>
            <a:ext cx="8286484" cy="1424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54CB0-30F7-45EE-29CC-AF5ED4D35E89}"/>
              </a:ext>
            </a:extLst>
          </p:cNvPr>
          <p:cNvSpPr txBox="1"/>
          <p:nvPr/>
        </p:nvSpPr>
        <p:spPr>
          <a:xfrm>
            <a:off x="201977" y="209320"/>
            <a:ext cx="1150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8732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NETWORKS</a:t>
            </a:r>
            <a:endParaRPr lang="nl-NL" sz="4400" dirty="0">
              <a:solidFill>
                <a:srgbClr val="87325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6594E4-0E4E-DD4D-04DC-5898B50BB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58" y="807229"/>
            <a:ext cx="10970084" cy="44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3E22E-1375-EBDD-03B9-A756BEE9A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7" y="5433692"/>
            <a:ext cx="3532741" cy="1424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61569-FCCA-F9A9-68B8-34B1B381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516" y="5422675"/>
            <a:ext cx="8286484" cy="1424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54CB0-30F7-45EE-29CC-AF5ED4D35E89}"/>
              </a:ext>
            </a:extLst>
          </p:cNvPr>
          <p:cNvSpPr txBox="1"/>
          <p:nvPr/>
        </p:nvSpPr>
        <p:spPr>
          <a:xfrm>
            <a:off x="201977" y="209320"/>
            <a:ext cx="1150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8732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NETWORKS</a:t>
            </a:r>
            <a:endParaRPr lang="nl-NL" sz="4400" dirty="0">
              <a:solidFill>
                <a:srgbClr val="87325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85BA0-5C65-4982-680F-2DA509C2D9D6}"/>
              </a:ext>
            </a:extLst>
          </p:cNvPr>
          <p:cNvSpPr txBox="1"/>
          <p:nvPr/>
        </p:nvSpPr>
        <p:spPr>
          <a:xfrm>
            <a:off x="201976" y="1019045"/>
            <a:ext cx="99225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Mathematics play an important role in understanding and developing networks.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Fundamental, creative, challenging, applied!</a:t>
            </a:r>
            <a:endParaRPr lang="en-US" sz="2000" b="0" i="0" dirty="0">
              <a:solidFill>
                <a:srgbClr val="737373"/>
              </a:solidFill>
              <a:effectLst/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EB93D-125D-C417-CCB9-349869BC18B9}"/>
              </a:ext>
            </a:extLst>
          </p:cNvPr>
          <p:cNvSpPr txBox="1"/>
          <p:nvPr/>
        </p:nvSpPr>
        <p:spPr>
          <a:xfrm>
            <a:off x="201976" y="2151727"/>
            <a:ext cx="1006574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Grath theory (the infrastructure)</a:t>
            </a:r>
            <a:endParaRPr lang="en-US" sz="2000" b="0" i="0" dirty="0">
              <a:solidFill>
                <a:srgbClr val="737373"/>
              </a:solidFill>
              <a:effectLst/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Game theory (the decisions)</a:t>
            </a:r>
            <a:endParaRPr lang="en-US" sz="2000" b="0" i="0" dirty="0">
              <a:solidFill>
                <a:srgbClr val="737373"/>
              </a:solidFill>
              <a:effectLst/>
              <a:latin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b="0" i="0" dirty="0" err="1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Probability</a:t>
            </a:r>
            <a:r>
              <a:rPr lang="nl-NL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l-NL" sz="2000" b="0" i="0" dirty="0" err="1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theory</a:t>
            </a:r>
            <a:r>
              <a:rPr lang="nl-NL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 (the </a:t>
            </a:r>
            <a:r>
              <a:rPr lang="nl-NL" sz="2000" b="0" i="0" dirty="0" err="1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randomness</a:t>
            </a:r>
            <a:r>
              <a:rPr lang="nl-NL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) </a:t>
            </a:r>
            <a:r>
              <a:rPr lang="nl-NL" sz="2000" b="1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nl-NL" sz="2000" b="1" i="0" dirty="0" err="1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Today</a:t>
            </a:r>
            <a:r>
              <a:rPr lang="nl-NL" sz="2000" b="1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b="0" i="0" dirty="0" err="1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Algorithms</a:t>
            </a:r>
            <a:r>
              <a:rPr lang="nl-NL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nl-NL" sz="2000" b="0" i="0" dirty="0" err="1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how</a:t>
            </a:r>
            <a:r>
              <a:rPr lang="nl-NL" sz="2000" b="0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 the </a:t>
            </a:r>
            <a:r>
              <a:rPr lang="nl-NL" sz="2000" b="0" i="0" dirty="0" err="1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networ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k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 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works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)</a:t>
            </a:r>
            <a:endParaRPr lang="nl-NL" sz="2000" b="0" i="0" dirty="0">
              <a:solidFill>
                <a:srgbClr val="737373"/>
              </a:solidFill>
              <a:effectLst/>
              <a:latin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Queueing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 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theory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 (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how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 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to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 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optimize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 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what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 the 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network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 is </a:t>
            </a:r>
            <a:r>
              <a:rPr lang="nl-NL" sz="2000" dirty="0" err="1">
                <a:solidFill>
                  <a:srgbClr val="737373"/>
                </a:solidFill>
                <a:latin typeface="Roboto" panose="02000000000000000000" pitchFamily="2" charset="0"/>
              </a:rPr>
              <a:t>doing</a:t>
            </a:r>
            <a:r>
              <a:rPr lang="nl-NL" sz="2000" dirty="0">
                <a:solidFill>
                  <a:srgbClr val="737373"/>
                </a:solidFill>
                <a:latin typeface="Roboto" panose="02000000000000000000" pitchFamily="2" charset="0"/>
              </a:rPr>
              <a:t>) </a:t>
            </a:r>
            <a:r>
              <a:rPr lang="nl-NL" sz="2000" b="1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nl-NL" sz="2000" b="1" i="0" dirty="0" err="1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Today</a:t>
            </a:r>
            <a:r>
              <a:rPr lang="nl-NL" sz="2000" b="1" i="0" dirty="0">
                <a:solidFill>
                  <a:srgbClr val="737373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endParaRPr lang="nl-NL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ECF9-7D6F-B5DE-D800-5EC68DFE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01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0061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Probability theory</a:t>
            </a:r>
            <a:br>
              <a:rPr lang="en-US" dirty="0">
                <a:solidFill>
                  <a:srgbClr val="0061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dirty="0">
                <a:solidFill>
                  <a:srgbClr val="0061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dirty="0">
                <a:solidFill>
                  <a:srgbClr val="0061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Understanding uncertainty</a:t>
            </a:r>
            <a:endParaRPr lang="nl-NL" dirty="0">
              <a:solidFill>
                <a:srgbClr val="00616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93A6F-10AF-A035-2519-C80E3C35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9048"/>
            <a:ext cx="12192000" cy="20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9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93A6F-10AF-A035-2519-C80E3C35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68" y="5414610"/>
            <a:ext cx="8424231" cy="1443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141792-E598-08FF-F3FB-2F42E17660B3}"/>
              </a:ext>
            </a:extLst>
          </p:cNvPr>
          <p:cNvSpPr txBox="1"/>
          <p:nvPr/>
        </p:nvSpPr>
        <p:spPr>
          <a:xfrm>
            <a:off x="242370" y="1348954"/>
            <a:ext cx="49454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Probability theory is the area of mathematics that studies random phenomena. 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If the experiment is tossing a coin, then there are two possible outcomes, either heads or tails. Each outcome occurs with probability 0,5.</a:t>
            </a:r>
          </a:p>
          <a:p>
            <a:endParaRPr lang="en-US" sz="2000" dirty="0">
              <a:solidFill>
                <a:srgbClr val="737373"/>
              </a:solidFill>
              <a:latin typeface="Roboto" panose="02000000000000000000" pitchFamily="2" charset="0"/>
            </a:endParaRP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In order to study such a random</a:t>
            </a:r>
          </a:p>
          <a:p>
            <a:r>
              <a:rPr lang="en-US" sz="2000" dirty="0">
                <a:solidFill>
                  <a:srgbClr val="737373"/>
                </a:solidFill>
                <a:latin typeface="Roboto" panose="02000000000000000000" pitchFamily="2" charset="0"/>
              </a:rPr>
              <a:t>experiment we use random variables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nl-NL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F1060-FB42-F610-4617-05CA83291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3" y="5414610"/>
            <a:ext cx="3532741" cy="14243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1A974-A852-8DCA-72FA-9BE7C292472D}"/>
              </a:ext>
            </a:extLst>
          </p:cNvPr>
          <p:cNvSpPr txBox="1"/>
          <p:nvPr/>
        </p:nvSpPr>
        <p:spPr>
          <a:xfrm>
            <a:off x="242370" y="88135"/>
            <a:ext cx="727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16F"/>
                </a:solidFill>
              </a:rPr>
              <a:t>Probability theory</a:t>
            </a:r>
            <a:endParaRPr lang="nl-NL" sz="3600" dirty="0">
              <a:solidFill>
                <a:srgbClr val="00616F"/>
              </a:solidFill>
            </a:endParaRPr>
          </a:p>
        </p:txBody>
      </p:sp>
      <p:pic>
        <p:nvPicPr>
          <p:cNvPr id="1026" name="Picture 2" descr="dicehistogram">
            <a:extLst>
              <a:ext uri="{FF2B5EF4-FFF2-40B4-BE49-F238E27FC236}">
                <a16:creationId xmlns:a16="http://schemas.microsoft.com/office/drawing/2014/main" id="{7778A5A0-D755-54F6-2754-8E489E5A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032664"/>
            <a:ext cx="56578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43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21607</TotalTime>
  <Words>1377</Words>
  <Application>Microsoft Office PowerPoint</Application>
  <PresentationFormat>Widescreen</PresentationFormat>
  <Paragraphs>241</Paragraphs>
  <Slides>32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Probability theory  Understanding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Queueing theory  How to optimize what the network is doing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there for you?</vt:lpstr>
      <vt:lpstr>A Dutch version for school pupils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Nicos Starreveld</dc:creator>
  <cp:lastModifiedBy>Nicos Starreveld</cp:lastModifiedBy>
  <cp:revision>13</cp:revision>
  <dcterms:created xsi:type="dcterms:W3CDTF">2024-10-15T10:27:49Z</dcterms:created>
  <dcterms:modified xsi:type="dcterms:W3CDTF">2024-11-19T07:16:35Z</dcterms:modified>
</cp:coreProperties>
</file>